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91" r:id="rId2"/>
    <p:sldId id="328" r:id="rId3"/>
    <p:sldId id="319" r:id="rId4"/>
    <p:sldId id="320" r:id="rId5"/>
    <p:sldId id="321" r:id="rId6"/>
    <p:sldId id="322" r:id="rId7"/>
    <p:sldId id="323" r:id="rId8"/>
    <p:sldId id="327" r:id="rId9"/>
    <p:sldId id="295" r:id="rId10"/>
    <p:sldId id="324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9AFC3"/>
    <a:srgbClr val="3D89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3" autoAdjust="0"/>
    <p:restoredTop sz="81549" autoAdjust="0"/>
  </p:normalViewPr>
  <p:slideViewPr>
    <p:cSldViewPr snapToGrid="0" snapToObjects="1">
      <p:cViewPr>
        <p:scale>
          <a:sx n="80" d="100"/>
          <a:sy n="80" d="100"/>
        </p:scale>
        <p:origin x="-1445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notesViewPr>
    <p:cSldViewPr snapToGrid="0" snapToObjects="1">
      <p:cViewPr varScale="1">
        <p:scale>
          <a:sx n="68" d="100"/>
          <a:sy n="68" d="100"/>
        </p:scale>
        <p:origin x="-3010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D734AD-E1F9-43A9-B3C7-254567452B99}" type="datetimeFigureOut">
              <a:rPr lang="en-US" smtClean="0"/>
              <a:t>4/26/2017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0E9360-2DE2-4977-95F3-34E63AE16C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344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E9360-2DE2-4977-95F3-34E63AE16C7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2682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A5898A-6D00-4A7C-8222-C21E5C9D064B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9307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>
              <a:ea typeface="ヒラギノ角ゴ Pro W3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B0EE6C-34EC-4393-872D-155E62670BBC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98748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endParaRPr lang="en-US" sz="1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10E1D7-4EBA-4993-863E-D16637D350C7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972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E9360-2DE2-4977-95F3-34E63AE16C7A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3181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E9360-2DE2-4977-95F3-34E63AE16C7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4100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E9360-2DE2-4977-95F3-34E63AE16C7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4100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Supporting materials:</a:t>
            </a:r>
          </a:p>
          <a:p>
            <a:pPr marL="171450" indent="-17145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b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Feasibility Assessment Framework</a:t>
            </a:r>
          </a:p>
          <a:p>
            <a:pPr marL="171450" indent="-17145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b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CAAP Costs Analysis</a:t>
            </a:r>
          </a:p>
          <a:p>
            <a:pPr marL="171450" indent="-17145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b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Economic Analysis and Jobs Impacts</a:t>
            </a:r>
          </a:p>
          <a:p>
            <a:pPr marL="171450" indent="-17145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b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Emissions Benefits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E9360-2DE2-4977-95F3-34E63AE16C7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4100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E9360-2DE2-4977-95F3-34E63AE16C7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2651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46BB8-385E-7747-8181-B23085A43D77}" type="datetimeFigureOut">
              <a:rPr lang="en-US" smtClean="0"/>
              <a:t>4/26/2017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ATTORNEY-CLIENT PRIVILEGE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786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46BB8-385E-7747-8181-B23085A43D77}" type="datetimeFigureOut">
              <a:rPr lang="en-US" smtClean="0"/>
              <a:t>4/26/2017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8576F-1B1D-2E45-8AF4-83B9EDE2C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148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46BB8-385E-7747-8181-B23085A43D77}" type="datetimeFigureOut">
              <a:rPr lang="en-US" smtClean="0"/>
              <a:t>4/26/2017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8576F-1B1D-2E45-8AF4-83B9EDE2C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7098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hotos4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66800"/>
            <a:ext cx="9144000" cy="5486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6705600" cy="533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4864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6630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BFAD47-30DF-4A3F-938F-A59DA39EB9F0}" type="datetimeFigureOut">
              <a:rPr lang="en-US" altLang="en-US"/>
              <a:pPr>
                <a:defRPr/>
              </a:pPr>
              <a:t>4/26/2017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0E384C-12C0-4329-BE6B-0BCBB2F98A6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3421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BFAD47-30DF-4A3F-938F-A59DA39EB9F0}" type="datetimeFigureOut">
              <a:rPr lang="en-US" altLang="en-US"/>
              <a:pPr>
                <a:defRPr/>
              </a:pPr>
              <a:t>4/26/2017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0E384C-12C0-4329-BE6B-0BCBB2F98A6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7167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46BB8-385E-7747-8181-B23085A43D77}" type="datetimeFigureOut">
              <a:rPr lang="en-US" smtClean="0"/>
              <a:t>4/26/2017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ATTORNEY-CLIENT PRIVILEGE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3120352" y="3244334"/>
            <a:ext cx="29032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ATTORNEY-CLIENT PRIVILEGE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12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46BB8-385E-7747-8181-B23085A43D77}" type="datetimeFigureOut">
              <a:rPr lang="en-US" smtClean="0"/>
              <a:t>4/26/2017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8576F-1B1D-2E45-8AF4-83B9EDE2C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340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46BB8-385E-7747-8181-B23085A43D77}" type="datetimeFigureOut">
              <a:rPr lang="en-US" smtClean="0"/>
              <a:t>4/26/2017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8576F-1B1D-2E45-8AF4-83B9EDE2C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87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46BB8-385E-7747-8181-B23085A43D77}" type="datetimeFigureOut">
              <a:rPr lang="en-US" smtClean="0"/>
              <a:t>4/26/2017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8576F-1B1D-2E45-8AF4-83B9EDE2C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647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46BB8-385E-7747-8181-B23085A43D77}" type="datetimeFigureOut">
              <a:rPr lang="en-US" smtClean="0"/>
              <a:t>4/26/2017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8576F-1B1D-2E45-8AF4-83B9EDE2C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528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46BB8-385E-7747-8181-B23085A43D77}" type="datetimeFigureOut">
              <a:rPr lang="en-US" smtClean="0"/>
              <a:t>4/26/2017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ATTORNEY-CLIENT PRIVILEGE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7272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46BB8-385E-7747-8181-B23085A43D77}" type="datetimeFigureOut">
              <a:rPr lang="en-US" smtClean="0"/>
              <a:t>4/26/2017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8576F-1B1D-2E45-8AF4-83B9EDE2C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160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46BB8-385E-7747-8181-B23085A43D77}" type="datetimeFigureOut">
              <a:rPr lang="en-US" smtClean="0"/>
              <a:t>4/26/2017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8576F-1B1D-2E45-8AF4-83B9EDE2C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510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946BB8-385E-7747-8181-B23085A43D77}" type="datetimeFigureOut">
              <a:rPr lang="en-US" smtClean="0"/>
              <a:t>4/26/2017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ATTORNEY-CLIENT PRIVILEGE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9838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  <p:sldLayoutId id="2147483663" r:id="rId13"/>
    <p:sldLayoutId id="2147483664" r:id="rId1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caap@cleanairactionplan.org" TargetMode="External"/><Relationship Id="rId4" Type="http://schemas.openxmlformats.org/officeDocument/2006/relationships/hyperlink" Target="http://www.cleanairactionplan.or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AAP PowerPoint10_1_1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71675" y="3675280"/>
            <a:ext cx="398852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AAPA Environment Committee</a:t>
            </a:r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April </a:t>
            </a:r>
            <a:r>
              <a:rPr lang="en-US" dirty="0" smtClean="0">
                <a:solidFill>
                  <a:schemeClr val="bg1"/>
                </a:solidFill>
              </a:rPr>
              <a:t>28, </a:t>
            </a:r>
            <a:r>
              <a:rPr lang="en-US" dirty="0" smtClean="0">
                <a:solidFill>
                  <a:schemeClr val="bg1"/>
                </a:solidFill>
              </a:rPr>
              <a:t>2017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52108" y="5342155"/>
            <a:ext cx="347236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Heather Tomley</a:t>
            </a:r>
          </a:p>
          <a:p>
            <a:pPr algn="r"/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Director of Environmental 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Planning</a:t>
            </a:r>
          </a:p>
          <a:p>
            <a:pPr algn="r"/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Port of Long Beach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0093" y="5338046"/>
            <a:ext cx="39219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Chris Cannon</a:t>
            </a:r>
            <a:endParaRPr lang="en-US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Director of Environmental 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Management</a:t>
            </a:r>
          </a:p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Port of Los Angeles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6078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AP PowerPoint10_1_153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9331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1666875"/>
            <a:ext cx="9144000" cy="496887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466975"/>
            <a:ext cx="9144000" cy="4381694"/>
          </a:xfrm>
        </p:spPr>
        <p:txBody>
          <a:bodyPr>
            <a:noAutofit/>
          </a:bodyPr>
          <a:lstStyle/>
          <a:p>
            <a:pPr marL="112713" lvl="0" indent="0" algn="ctr">
              <a:lnSpc>
                <a:spcPct val="150000"/>
              </a:lnSpc>
              <a:spcBef>
                <a:spcPts val="600"/>
              </a:spcBef>
              <a:buNone/>
            </a:pPr>
            <a:r>
              <a:rPr lang="en-US" sz="2500" b="1" dirty="0" smtClean="0">
                <a:solidFill>
                  <a:schemeClr val="accent5">
                    <a:lumMod val="50000"/>
                  </a:schemeClr>
                </a:solidFill>
                <a:latin typeface="Tahoma"/>
                <a:cs typeface="Tahoma"/>
              </a:rPr>
              <a:t>CAAP 2017 Discussion Document available at:</a:t>
            </a:r>
          </a:p>
          <a:p>
            <a:pPr marL="112713" lvl="0" indent="0" algn="ctr">
              <a:lnSpc>
                <a:spcPct val="150000"/>
              </a:lnSpc>
              <a:spcBef>
                <a:spcPts val="600"/>
              </a:spcBef>
              <a:buNone/>
            </a:pPr>
            <a:r>
              <a:rPr lang="en-US" sz="2400" b="1" dirty="0" err="1" smtClean="0">
                <a:latin typeface="Tahoma"/>
                <a:cs typeface="Tahoma"/>
                <a:hlinkClick r:id="rId4"/>
              </a:rPr>
              <a:t>www.cleanairactionplan.org</a:t>
            </a:r>
            <a:endParaRPr lang="en-US" sz="2400" b="1" dirty="0" smtClean="0">
              <a:latin typeface="Tahoma"/>
              <a:cs typeface="Tahoma"/>
            </a:endParaRPr>
          </a:p>
          <a:p>
            <a:pPr marL="112713" indent="0" algn="ctr">
              <a:lnSpc>
                <a:spcPct val="150000"/>
              </a:lnSpc>
              <a:spcBef>
                <a:spcPts val="600"/>
              </a:spcBef>
              <a:buNone/>
            </a:pPr>
            <a:r>
              <a:rPr lang="en-US" sz="1800" b="1" dirty="0" smtClean="0">
                <a:solidFill>
                  <a:schemeClr val="accent5">
                    <a:lumMod val="50000"/>
                  </a:schemeClr>
                </a:solidFill>
                <a:latin typeface="Tahoma"/>
                <a:cs typeface="Tahoma"/>
              </a:rPr>
              <a:t>Please provide comments:</a:t>
            </a:r>
          </a:p>
          <a:p>
            <a:pPr marL="112713" indent="0" algn="ctr">
              <a:lnSpc>
                <a:spcPct val="150000"/>
              </a:lnSpc>
              <a:spcBef>
                <a:spcPts val="600"/>
              </a:spcBef>
              <a:buNone/>
            </a:pPr>
            <a:r>
              <a:rPr lang="en-US" sz="2400" b="1" dirty="0" smtClean="0">
                <a:latin typeface="Tahoma"/>
                <a:cs typeface="Tahoma"/>
                <a:hlinkClick r:id="rId5"/>
              </a:rPr>
              <a:t>caap@cleanairactionplan.org</a:t>
            </a:r>
            <a:r>
              <a:rPr lang="en-US" sz="2400" b="1" dirty="0" smtClean="0">
                <a:latin typeface="Tahoma"/>
                <a:cs typeface="Tahoma"/>
              </a:rPr>
              <a:t> </a:t>
            </a:r>
            <a:endParaRPr lang="en-US" sz="2400" b="1" dirty="0">
              <a:latin typeface="Tahoma"/>
              <a:cs typeface="Tahoma"/>
            </a:endParaRPr>
          </a:p>
          <a:p>
            <a:pPr marL="112713" indent="0" algn="ctr">
              <a:lnSpc>
                <a:spcPct val="150000"/>
              </a:lnSpc>
              <a:spcBef>
                <a:spcPts val="600"/>
              </a:spcBef>
              <a:buNone/>
            </a:pPr>
            <a:endParaRPr lang="en-US" sz="2400" b="1" dirty="0">
              <a:latin typeface="Tahoma"/>
              <a:cs typeface="Tahoma"/>
            </a:endParaRPr>
          </a:p>
          <a:p>
            <a:pPr marL="112713" indent="0">
              <a:lnSpc>
                <a:spcPct val="150000"/>
              </a:lnSpc>
              <a:buNone/>
            </a:pPr>
            <a:endParaRPr lang="en-US" sz="2400" b="1" dirty="0">
              <a:solidFill>
                <a:schemeClr val="bg1">
                  <a:lumMod val="50000"/>
                </a:schemeClr>
              </a:solidFill>
              <a:latin typeface="Tahoma"/>
              <a:cs typeface="Tahom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" y="1656404"/>
            <a:ext cx="9144000" cy="569387"/>
          </a:xfrm>
          <a:prstGeom prst="rect">
            <a:avLst/>
          </a:prstGeom>
          <a:solidFill>
            <a:schemeClr val="accent5">
              <a:lumMod val="75000"/>
              <a:alpha val="79000"/>
            </a:schemeClr>
          </a:solidFill>
        </p:spPr>
        <p:txBody>
          <a:bodyPr wrap="square" lIns="457200" tIns="91440" rIns="457200" bIns="91440">
            <a:spAutoFit/>
          </a:bodyPr>
          <a:lstStyle/>
          <a:p>
            <a:pPr algn="ctr"/>
            <a:r>
              <a:rPr lang="en-US" sz="2500" b="1" dirty="0" smtClean="0">
                <a:solidFill>
                  <a:schemeClr val="bg1"/>
                </a:solidFill>
                <a:latin typeface="Tahoma"/>
                <a:cs typeface="Tahoma"/>
              </a:rPr>
              <a:t>For More Details</a:t>
            </a:r>
            <a:endParaRPr lang="en-US" sz="2500" b="1" dirty="0">
              <a:solidFill>
                <a:schemeClr val="bg1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666479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/>
          <p:cNvSpPr/>
          <p:nvPr/>
        </p:nvSpPr>
        <p:spPr>
          <a:xfrm>
            <a:off x="2038350" y="2667000"/>
            <a:ext cx="4676775" cy="17640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Clouds.jpg"/>
          <p:cNvPicPr>
            <a:picLocks noChangeAspect="1"/>
          </p:cNvPicPr>
          <p:nvPr/>
        </p:nvPicPr>
        <p:blipFill rotWithShape="1">
          <a:blip r:embed="rId3" cstate="email">
            <a:alphaModFix amt="5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2913" y="89021"/>
            <a:ext cx="9196913" cy="6893298"/>
          </a:xfrm>
          <a:prstGeom prst="rect">
            <a:avLst/>
          </a:prstGeom>
        </p:spPr>
      </p:pic>
      <p:sp>
        <p:nvSpPr>
          <p:cNvPr id="7" name="Down Arrow 6"/>
          <p:cNvSpPr/>
          <p:nvPr/>
        </p:nvSpPr>
        <p:spPr>
          <a:xfrm flipV="1">
            <a:off x="-112179" y="4613653"/>
            <a:ext cx="2209801" cy="2286000"/>
          </a:xfrm>
          <a:prstGeom prst="downArrow">
            <a:avLst>
              <a:gd name="adj1" fmla="val 61314"/>
              <a:gd name="adj2" fmla="val 35146"/>
            </a:avLst>
          </a:prstGeom>
          <a:solidFill>
            <a:schemeClr val="accent5">
              <a:lumMod val="50000"/>
              <a:alpha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73623" y="5616187"/>
            <a:ext cx="68929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ln w="3175">
                  <a:solidFill>
                    <a:srgbClr val="000090">
                      <a:alpha val="32000"/>
                    </a:srgbClr>
                  </a:solidFill>
                </a:ln>
                <a:solidFill>
                  <a:schemeClr val="bg1">
                    <a:alpha val="92000"/>
                  </a:schemeClr>
                </a:solidFill>
                <a:latin typeface="Tahoma" charset="0"/>
                <a:cs typeface="Tahoma" charset="0"/>
              </a:rPr>
              <a:t>TEUs</a:t>
            </a: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ln w="3175">
                  <a:solidFill>
                    <a:srgbClr val="000090">
                      <a:alpha val="32000"/>
                    </a:srgbClr>
                  </a:solidFill>
                </a:ln>
                <a:solidFill>
                  <a:schemeClr val="bg1">
                    <a:alpha val="92000"/>
                  </a:schemeClr>
                </a:solidFill>
                <a:latin typeface="Tahoma" charset="0"/>
                <a:cs typeface="Tahoma" charset="0"/>
              </a:rPr>
              <a:t>UP</a:t>
            </a:r>
          </a:p>
        </p:txBody>
      </p:sp>
      <p:sp>
        <p:nvSpPr>
          <p:cNvPr id="9" name="Rectangle 8"/>
          <p:cNvSpPr/>
          <p:nvPr/>
        </p:nvSpPr>
        <p:spPr>
          <a:xfrm>
            <a:off x="573623" y="5107447"/>
            <a:ext cx="9284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ln w="3175">
                  <a:solidFill>
                    <a:srgbClr val="000090">
                      <a:alpha val="32000"/>
                    </a:srgbClr>
                  </a:solidFill>
                </a:ln>
                <a:solidFill>
                  <a:schemeClr val="bg1">
                    <a:alpha val="92000"/>
                  </a:schemeClr>
                </a:solidFill>
                <a:latin typeface="Tahoma" charset="0"/>
                <a:cs typeface="Tahoma" charset="0"/>
              </a:rPr>
              <a:t>7</a:t>
            </a:r>
            <a:r>
              <a:rPr lang="en-US" sz="3600" dirty="0" smtClean="0">
                <a:ln w="3175">
                  <a:solidFill>
                    <a:srgbClr val="000090">
                      <a:alpha val="32000"/>
                    </a:srgbClr>
                  </a:solidFill>
                </a:ln>
                <a:solidFill>
                  <a:schemeClr val="bg1">
                    <a:alpha val="92000"/>
                  </a:schemeClr>
                </a:solidFill>
                <a:latin typeface="Tahoma" charset="0"/>
                <a:cs typeface="Tahoma" charset="0"/>
              </a:rPr>
              <a:t>%</a:t>
            </a:r>
            <a:endParaRPr lang="en-US" sz="3600" dirty="0">
              <a:ln w="3175">
                <a:solidFill>
                  <a:srgbClr val="000090">
                    <a:alpha val="32000"/>
                  </a:srgbClr>
                </a:solidFill>
              </a:ln>
              <a:solidFill>
                <a:schemeClr val="bg1">
                  <a:alpha val="92000"/>
                </a:schemeClr>
              </a:solidFill>
            </a:endParaRPr>
          </a:p>
        </p:txBody>
      </p:sp>
      <p:sp>
        <p:nvSpPr>
          <p:cNvPr id="12" name="Down Arrow 11"/>
          <p:cNvSpPr/>
          <p:nvPr/>
        </p:nvSpPr>
        <p:spPr>
          <a:xfrm>
            <a:off x="2059522" y="523220"/>
            <a:ext cx="2973671" cy="5744044"/>
          </a:xfrm>
          <a:prstGeom prst="downArrow">
            <a:avLst>
              <a:gd name="adj1" fmla="val 68187"/>
              <a:gd name="adj2" fmla="val 24289"/>
            </a:avLst>
          </a:prstGeom>
          <a:solidFill>
            <a:schemeClr val="accent5">
              <a:lumMod val="50000"/>
              <a:alpha val="69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607278" y="4143638"/>
            <a:ext cx="19812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ln w="3175">
                  <a:solidFill>
                    <a:srgbClr val="000090">
                      <a:alpha val="32000"/>
                    </a:srgbClr>
                  </a:solidFill>
                </a:ln>
                <a:solidFill>
                  <a:schemeClr val="bg1">
                    <a:alpha val="92000"/>
                  </a:schemeClr>
                </a:solidFill>
                <a:latin typeface="Tahoma" charset="0"/>
                <a:cs typeface="Tahoma" charset="0"/>
              </a:rPr>
              <a:t>Greenhouse Gases:</a:t>
            </a: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ln w="3175">
                  <a:solidFill>
                    <a:srgbClr val="000090">
                      <a:alpha val="32000"/>
                    </a:srgbClr>
                  </a:solidFill>
                </a:ln>
                <a:solidFill>
                  <a:schemeClr val="bg1">
                    <a:alpha val="92000"/>
                  </a:schemeClr>
                </a:solidFill>
                <a:latin typeface="Tahoma" charset="0"/>
                <a:cs typeface="Tahoma" charset="0"/>
              </a:rPr>
              <a:t>DOWN</a:t>
            </a:r>
            <a:endParaRPr lang="en-US" sz="1400" b="1" dirty="0">
              <a:ln w="3175">
                <a:solidFill>
                  <a:srgbClr val="000090">
                    <a:alpha val="32000"/>
                  </a:srgbClr>
                </a:solidFill>
              </a:ln>
              <a:solidFill>
                <a:schemeClr val="bg1">
                  <a:alpha val="92000"/>
                </a:schemeClr>
              </a:solidFill>
              <a:latin typeface="Tahoma" charset="0"/>
              <a:cs typeface="Tahoma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580376" y="4476228"/>
            <a:ext cx="191751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 smtClean="0">
                <a:ln w="3175">
                  <a:solidFill>
                    <a:srgbClr val="000090">
                      <a:alpha val="32000"/>
                    </a:srgbClr>
                  </a:solidFill>
                </a:ln>
                <a:solidFill>
                  <a:schemeClr val="bg1">
                    <a:alpha val="92000"/>
                  </a:schemeClr>
                </a:solidFill>
                <a:latin typeface="Tahoma" charset="0"/>
                <a:cs typeface="Tahoma" charset="0"/>
              </a:rPr>
              <a:t>12</a:t>
            </a:r>
            <a:r>
              <a:rPr lang="en-US" sz="6000" dirty="0" smtClean="0">
                <a:ln w="3175">
                  <a:solidFill>
                    <a:srgbClr val="000090">
                      <a:alpha val="32000"/>
                    </a:srgbClr>
                  </a:solidFill>
                </a:ln>
                <a:solidFill>
                  <a:schemeClr val="bg1">
                    <a:alpha val="92000"/>
                  </a:schemeClr>
                </a:solidFill>
                <a:latin typeface="Tahoma" charset="0"/>
                <a:cs typeface="Tahoma" charset="0"/>
              </a:rPr>
              <a:t>%</a:t>
            </a:r>
            <a:endParaRPr lang="en-US" sz="6000" dirty="0">
              <a:ln w="3175">
                <a:solidFill>
                  <a:srgbClr val="000090">
                    <a:alpha val="32000"/>
                  </a:srgbClr>
                </a:solidFill>
              </a:ln>
              <a:solidFill>
                <a:schemeClr val="bg1">
                  <a:alpha val="92000"/>
                </a:schemeClr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4562338" y="523220"/>
            <a:ext cx="4698123" cy="5932214"/>
            <a:chOff x="4445877" y="-69500"/>
            <a:chExt cx="5257800" cy="6361090"/>
          </a:xfrm>
          <a:solidFill>
            <a:schemeClr val="accent5">
              <a:lumMod val="50000"/>
              <a:alpha val="90000"/>
            </a:schemeClr>
          </a:solidFill>
        </p:grpSpPr>
        <p:sp>
          <p:nvSpPr>
            <p:cNvPr id="16" name="Down Arrow 15"/>
            <p:cNvSpPr/>
            <p:nvPr/>
          </p:nvSpPr>
          <p:spPr>
            <a:xfrm>
              <a:off x="4445877" y="-69500"/>
              <a:ext cx="5257800" cy="6361090"/>
            </a:xfrm>
            <a:prstGeom prst="downArrow">
              <a:avLst>
                <a:gd name="adj1" fmla="val 59472"/>
                <a:gd name="adj2" fmla="val 45591"/>
              </a:avLst>
            </a:prstGeom>
            <a:grpFill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969877" y="2820477"/>
              <a:ext cx="2057400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 dirty="0" smtClean="0">
                  <a:ln w="3175">
                    <a:solidFill>
                      <a:srgbClr val="000090">
                        <a:alpha val="32000"/>
                      </a:srgbClr>
                    </a:solidFill>
                  </a:ln>
                  <a:solidFill>
                    <a:schemeClr val="bg1">
                      <a:alpha val="92000"/>
                    </a:schemeClr>
                  </a:solidFill>
                  <a:latin typeface="Tahoma" charset="0"/>
                  <a:cs typeface="Tahoma" charset="0"/>
                </a:rPr>
                <a:t>Sulfur Oxides:</a:t>
              </a:r>
            </a:p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 dirty="0" smtClean="0">
                  <a:ln w="3175">
                    <a:solidFill>
                      <a:srgbClr val="000090">
                        <a:alpha val="32000"/>
                      </a:srgbClr>
                    </a:solidFill>
                  </a:ln>
                  <a:solidFill>
                    <a:schemeClr val="bg1">
                      <a:alpha val="92000"/>
                    </a:schemeClr>
                  </a:solidFill>
                  <a:latin typeface="Tahoma" charset="0"/>
                  <a:cs typeface="Tahoma" charset="0"/>
                </a:rPr>
                <a:t>DOWN</a:t>
              </a:r>
              <a:endParaRPr lang="en-US" sz="2000" b="1" dirty="0">
                <a:ln w="3175">
                  <a:solidFill>
                    <a:srgbClr val="000090">
                      <a:alpha val="32000"/>
                    </a:srgbClr>
                  </a:solidFill>
                </a:ln>
                <a:solidFill>
                  <a:schemeClr val="bg1">
                    <a:alpha val="92000"/>
                  </a:schemeClr>
                </a:solidFill>
                <a:latin typeface="Tahoma" charset="0"/>
                <a:cs typeface="Tahoma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606022" y="3700335"/>
              <a:ext cx="3306637" cy="168314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r>
                <a:rPr lang="en-US" sz="9600" b="1" dirty="0" smtClean="0">
                  <a:ln w="3175">
                    <a:solidFill>
                      <a:srgbClr val="000090">
                        <a:alpha val="32000"/>
                      </a:srgbClr>
                    </a:solidFill>
                  </a:ln>
                  <a:solidFill>
                    <a:schemeClr val="bg1">
                      <a:alpha val="92000"/>
                    </a:schemeClr>
                  </a:solidFill>
                  <a:latin typeface="Tahoma" charset="0"/>
                  <a:cs typeface="Tahoma" charset="0"/>
                </a:rPr>
                <a:t>97</a:t>
              </a:r>
              <a:r>
                <a:rPr lang="en-US" sz="9600" dirty="0" smtClean="0">
                  <a:ln w="3175">
                    <a:solidFill>
                      <a:srgbClr val="000090">
                        <a:alpha val="32000"/>
                      </a:srgbClr>
                    </a:solidFill>
                  </a:ln>
                  <a:solidFill>
                    <a:schemeClr val="bg1">
                      <a:alpha val="92000"/>
                    </a:schemeClr>
                  </a:solidFill>
                  <a:latin typeface="Tahoma" charset="0"/>
                  <a:cs typeface="Tahoma" charset="0"/>
                </a:rPr>
                <a:t>%</a:t>
              </a:r>
              <a:endParaRPr lang="en-US" sz="9600" dirty="0">
                <a:ln w="3175">
                  <a:solidFill>
                    <a:srgbClr val="000090">
                      <a:alpha val="32000"/>
                    </a:srgbClr>
                  </a:solidFill>
                </a:ln>
                <a:solidFill>
                  <a:schemeClr val="bg1">
                    <a:alpha val="92000"/>
                  </a:schemeClr>
                </a:solidFill>
              </a:endParaRPr>
            </a:p>
          </p:txBody>
        </p:sp>
      </p:grpSp>
      <p:sp>
        <p:nvSpPr>
          <p:cNvPr id="20" name="Down Arrow 19"/>
          <p:cNvSpPr/>
          <p:nvPr/>
        </p:nvSpPr>
        <p:spPr>
          <a:xfrm>
            <a:off x="-468275" y="607999"/>
            <a:ext cx="3784581" cy="4058859"/>
          </a:xfrm>
          <a:prstGeom prst="downArrow">
            <a:avLst>
              <a:gd name="adj1" fmla="val 58464"/>
              <a:gd name="adj2" fmla="val 35339"/>
            </a:avLst>
          </a:prstGeom>
          <a:solidFill>
            <a:schemeClr val="accent5">
              <a:lumMod val="50000"/>
              <a:alpha val="92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44942" y="2334657"/>
            <a:ext cx="2206053" cy="11695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000" b="1" dirty="0" smtClean="0">
                <a:ln w="3175">
                  <a:solidFill>
                    <a:srgbClr val="000090">
                      <a:alpha val="32000"/>
                    </a:srgbClr>
                  </a:solidFill>
                </a:ln>
                <a:solidFill>
                  <a:schemeClr val="bg1">
                    <a:alpha val="92000"/>
                  </a:schemeClr>
                </a:solidFill>
                <a:latin typeface="Tahoma" charset="0"/>
                <a:cs typeface="Tahoma" charset="0"/>
              </a:rPr>
              <a:t>84</a:t>
            </a:r>
            <a:r>
              <a:rPr lang="en-US" sz="7000" dirty="0" smtClean="0">
                <a:ln w="3175">
                  <a:solidFill>
                    <a:srgbClr val="000090">
                      <a:alpha val="32000"/>
                    </a:srgbClr>
                  </a:solidFill>
                </a:ln>
                <a:solidFill>
                  <a:schemeClr val="bg1">
                    <a:alpha val="92000"/>
                  </a:schemeClr>
                </a:solidFill>
                <a:latin typeface="Tahoma" charset="0"/>
                <a:cs typeface="Tahoma" charset="0"/>
              </a:rPr>
              <a:t>%</a:t>
            </a:r>
            <a:endParaRPr lang="en-US" sz="7000" dirty="0">
              <a:ln w="3175">
                <a:solidFill>
                  <a:srgbClr val="000090">
                    <a:alpha val="32000"/>
                  </a:srgbClr>
                </a:solidFill>
              </a:ln>
              <a:solidFill>
                <a:schemeClr val="bg1">
                  <a:alpha val="92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87665" y="1237746"/>
            <a:ext cx="2076836" cy="84132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ln w="3175">
                  <a:solidFill>
                    <a:srgbClr val="000090">
                      <a:alpha val="32000"/>
                    </a:srgbClr>
                  </a:solidFill>
                </a:ln>
                <a:solidFill>
                  <a:schemeClr val="bg1">
                    <a:alpha val="92000"/>
                  </a:schemeClr>
                </a:solidFill>
                <a:latin typeface="Tahoma" charset="0"/>
                <a:cs typeface="Tahoma" charset="0"/>
              </a:rPr>
              <a:t>Diesel Particulate Matter:</a:t>
            </a: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ln w="3175">
                  <a:solidFill>
                    <a:srgbClr val="000090">
                      <a:alpha val="32000"/>
                    </a:srgbClr>
                  </a:solidFill>
                </a:ln>
                <a:solidFill>
                  <a:schemeClr val="bg1">
                    <a:alpha val="92000"/>
                  </a:schemeClr>
                </a:solidFill>
                <a:latin typeface="Tahoma" charset="0"/>
                <a:cs typeface="Tahoma" charset="0"/>
              </a:rPr>
              <a:t>DOWN</a:t>
            </a:r>
            <a:endParaRPr lang="en-US" b="1" dirty="0">
              <a:ln w="3175">
                <a:solidFill>
                  <a:srgbClr val="000090">
                    <a:alpha val="32000"/>
                  </a:srgbClr>
                </a:solidFill>
              </a:ln>
              <a:solidFill>
                <a:schemeClr val="bg1">
                  <a:alpha val="92000"/>
                </a:schemeClr>
              </a:solidFill>
              <a:latin typeface="Tahoma" charset="0"/>
              <a:cs typeface="Tahoma" charset="0"/>
            </a:endParaRPr>
          </a:p>
        </p:txBody>
      </p:sp>
      <p:sp>
        <p:nvSpPr>
          <p:cNvPr id="24" name="Down Arrow 23"/>
          <p:cNvSpPr/>
          <p:nvPr/>
        </p:nvSpPr>
        <p:spPr>
          <a:xfrm>
            <a:off x="2527602" y="523221"/>
            <a:ext cx="3354671" cy="3080798"/>
          </a:xfrm>
          <a:prstGeom prst="downArrow">
            <a:avLst>
              <a:gd name="adj1" fmla="val 60444"/>
              <a:gd name="adj2" fmla="val 28598"/>
            </a:avLst>
          </a:prstGeom>
          <a:solidFill>
            <a:schemeClr val="accent5">
              <a:lumMod val="50000"/>
              <a:alpha val="73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3363931" y="1390775"/>
            <a:ext cx="171968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ln w="3175">
                  <a:solidFill>
                    <a:srgbClr val="000090">
                      <a:alpha val="32000"/>
                    </a:srgbClr>
                  </a:solidFill>
                </a:ln>
                <a:solidFill>
                  <a:schemeClr val="bg1">
                    <a:alpha val="92000"/>
                  </a:schemeClr>
                </a:solidFill>
                <a:latin typeface="Tahoma" charset="0"/>
                <a:cs typeface="Tahoma" charset="0"/>
              </a:rPr>
              <a:t>Nitrogen Oxides:</a:t>
            </a: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ln w="3175">
                  <a:solidFill>
                    <a:srgbClr val="000090">
                      <a:alpha val="32000"/>
                    </a:srgbClr>
                  </a:solidFill>
                </a:ln>
                <a:solidFill>
                  <a:schemeClr val="bg1">
                    <a:alpha val="92000"/>
                  </a:schemeClr>
                </a:solidFill>
                <a:latin typeface="Tahoma" charset="0"/>
                <a:cs typeface="Tahoma" charset="0"/>
              </a:rPr>
              <a:t>DOWN</a:t>
            </a:r>
            <a:endParaRPr lang="en-US" sz="1400" b="1" dirty="0">
              <a:ln w="3175">
                <a:solidFill>
                  <a:srgbClr val="000090">
                    <a:alpha val="32000"/>
                  </a:srgbClr>
                </a:solidFill>
              </a:ln>
              <a:solidFill>
                <a:schemeClr val="bg1">
                  <a:alpha val="92000"/>
                </a:schemeClr>
              </a:solidFill>
              <a:latin typeface="Tahoma" charset="0"/>
              <a:cs typeface="Tahoma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213402" y="1722161"/>
            <a:ext cx="2089033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 dirty="0" smtClean="0">
                <a:ln w="3175">
                  <a:solidFill>
                    <a:srgbClr val="000090">
                      <a:alpha val="32000"/>
                    </a:srgbClr>
                  </a:solidFill>
                </a:ln>
                <a:solidFill>
                  <a:schemeClr val="bg1">
                    <a:alpha val="92000"/>
                  </a:schemeClr>
                </a:solidFill>
                <a:latin typeface="Tahoma" charset="0"/>
                <a:cs typeface="Tahoma" charset="0"/>
              </a:rPr>
              <a:t>50</a:t>
            </a:r>
            <a:r>
              <a:rPr lang="en-US" sz="6600" dirty="0" smtClean="0">
                <a:ln w="3175">
                  <a:solidFill>
                    <a:srgbClr val="000090">
                      <a:alpha val="32000"/>
                    </a:srgbClr>
                  </a:solidFill>
                </a:ln>
                <a:solidFill>
                  <a:schemeClr val="bg1">
                    <a:alpha val="92000"/>
                  </a:schemeClr>
                </a:solidFill>
                <a:latin typeface="Tahoma" charset="0"/>
                <a:cs typeface="Tahoma" charset="0"/>
              </a:rPr>
              <a:t>%</a:t>
            </a:r>
            <a:endParaRPr lang="en-US" sz="6600" dirty="0">
              <a:ln w="3175">
                <a:solidFill>
                  <a:srgbClr val="000090">
                    <a:alpha val="32000"/>
                  </a:srgbClr>
                </a:solidFill>
              </a:ln>
              <a:solidFill>
                <a:schemeClr val="bg1">
                  <a:alpha val="92000"/>
                </a:schemeClr>
              </a:solidFill>
            </a:endParaRPr>
          </a:p>
        </p:txBody>
      </p:sp>
      <p:grpSp>
        <p:nvGrpSpPr>
          <p:cNvPr id="57" name="Group 56"/>
          <p:cNvGrpSpPr/>
          <p:nvPr/>
        </p:nvGrpSpPr>
        <p:grpSpPr>
          <a:xfrm>
            <a:off x="156644" y="2656757"/>
            <a:ext cx="8397000" cy="3542497"/>
            <a:chOff x="78322" y="2133537"/>
            <a:chExt cx="8397000" cy="3542497"/>
          </a:xfrm>
        </p:grpSpPr>
        <p:grpSp>
          <p:nvGrpSpPr>
            <p:cNvPr id="54" name="Group 53"/>
            <p:cNvGrpSpPr/>
            <p:nvPr/>
          </p:nvGrpSpPr>
          <p:grpSpPr>
            <a:xfrm>
              <a:off x="78322" y="2990788"/>
              <a:ext cx="1153521" cy="971551"/>
              <a:chOff x="78322" y="2990788"/>
              <a:chExt cx="1153521" cy="971551"/>
            </a:xfrm>
          </p:grpSpPr>
          <p:sp>
            <p:nvSpPr>
              <p:cNvPr id="39" name="Oval 38"/>
              <p:cNvSpPr/>
              <p:nvPr/>
            </p:nvSpPr>
            <p:spPr>
              <a:xfrm>
                <a:off x="78322" y="2990788"/>
                <a:ext cx="996517" cy="971551"/>
              </a:xfrm>
              <a:prstGeom prst="ellips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231719" y="3312246"/>
                <a:ext cx="100012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kern="0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72</a:t>
                </a:r>
                <a:r>
                  <a:rPr lang="en-US" sz="2000" b="1" kern="0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%</a:t>
                </a: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248156" y="3105088"/>
                <a:ext cx="6941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1"/>
                    </a:solidFill>
                  </a:rPr>
                  <a:t>2014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56" name="Group 55"/>
            <p:cNvGrpSpPr/>
            <p:nvPr/>
          </p:nvGrpSpPr>
          <p:grpSpPr>
            <a:xfrm>
              <a:off x="7321801" y="4704483"/>
              <a:ext cx="1153521" cy="971551"/>
              <a:chOff x="7321801" y="4704483"/>
              <a:chExt cx="1153521" cy="971551"/>
            </a:xfrm>
          </p:grpSpPr>
          <p:sp>
            <p:nvSpPr>
              <p:cNvPr id="42" name="Oval 41"/>
              <p:cNvSpPr/>
              <p:nvPr/>
            </p:nvSpPr>
            <p:spPr>
              <a:xfrm>
                <a:off x="7321801" y="4704483"/>
                <a:ext cx="996517" cy="971551"/>
              </a:xfrm>
              <a:prstGeom prst="ellips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7475198" y="5025941"/>
                <a:ext cx="100012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kern="0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93</a:t>
                </a:r>
                <a:r>
                  <a:rPr lang="en-US" sz="2000" b="1" kern="0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%</a:t>
                </a: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7491635" y="4818783"/>
                <a:ext cx="6941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1"/>
                    </a:solidFill>
                  </a:rPr>
                  <a:t>2014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55" name="Group 54"/>
            <p:cNvGrpSpPr/>
            <p:nvPr/>
          </p:nvGrpSpPr>
          <p:grpSpPr>
            <a:xfrm>
              <a:off x="4276758" y="2133537"/>
              <a:ext cx="1153521" cy="971551"/>
              <a:chOff x="4276758" y="2133537"/>
              <a:chExt cx="1153521" cy="971551"/>
            </a:xfrm>
          </p:grpSpPr>
          <p:sp>
            <p:nvSpPr>
              <p:cNvPr id="46" name="Oval 45"/>
              <p:cNvSpPr/>
              <p:nvPr/>
            </p:nvSpPr>
            <p:spPr>
              <a:xfrm>
                <a:off x="4276758" y="2133537"/>
                <a:ext cx="996517" cy="971551"/>
              </a:xfrm>
              <a:prstGeom prst="ellips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4430155" y="2454995"/>
                <a:ext cx="100012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kern="0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22</a:t>
                </a:r>
                <a:r>
                  <a:rPr lang="en-US" sz="2000" b="1" kern="0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%</a:t>
                </a:r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4446592" y="2247837"/>
                <a:ext cx="6941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1"/>
                    </a:solidFill>
                  </a:rPr>
                  <a:t>2014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53" name="Group 52"/>
          <p:cNvGrpSpPr/>
          <p:nvPr/>
        </p:nvGrpSpPr>
        <p:grpSpPr>
          <a:xfrm>
            <a:off x="327957" y="2840058"/>
            <a:ext cx="8070162" cy="3484042"/>
            <a:chOff x="248156" y="2289635"/>
            <a:chExt cx="8070162" cy="3484042"/>
          </a:xfrm>
        </p:grpSpPr>
        <p:grpSp>
          <p:nvGrpSpPr>
            <p:cNvPr id="38" name="Group 37"/>
            <p:cNvGrpSpPr/>
            <p:nvPr/>
          </p:nvGrpSpPr>
          <p:grpSpPr>
            <a:xfrm>
              <a:off x="248156" y="3171966"/>
              <a:ext cx="1153521" cy="971551"/>
              <a:chOff x="248156" y="3171966"/>
              <a:chExt cx="1153521" cy="971551"/>
            </a:xfrm>
          </p:grpSpPr>
          <p:sp>
            <p:nvSpPr>
              <p:cNvPr id="27" name="Oval 26"/>
              <p:cNvSpPr/>
              <p:nvPr/>
            </p:nvSpPr>
            <p:spPr>
              <a:xfrm>
                <a:off x="248156" y="3171966"/>
                <a:ext cx="996517" cy="971551"/>
              </a:xfrm>
              <a:prstGeom prst="ellipse">
                <a:avLst/>
              </a:prstGeom>
              <a:solidFill>
                <a:schemeClr val="accent5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401553" y="3493424"/>
                <a:ext cx="100012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kern="0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77</a:t>
                </a:r>
                <a:r>
                  <a:rPr lang="en-US" sz="2000" b="1" kern="0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%</a:t>
                </a: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417990" y="3286266"/>
                <a:ext cx="6941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1"/>
                    </a:solidFill>
                  </a:rPr>
                  <a:t>2023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51" name="Group 50"/>
            <p:cNvGrpSpPr/>
            <p:nvPr/>
          </p:nvGrpSpPr>
          <p:grpSpPr>
            <a:xfrm>
              <a:off x="4145449" y="2289635"/>
              <a:ext cx="1096767" cy="971551"/>
              <a:chOff x="4145449" y="2289635"/>
              <a:chExt cx="1096767" cy="971551"/>
            </a:xfrm>
          </p:grpSpPr>
          <p:sp>
            <p:nvSpPr>
              <p:cNvPr id="28" name="Oval 27"/>
              <p:cNvSpPr/>
              <p:nvPr/>
            </p:nvSpPr>
            <p:spPr>
              <a:xfrm>
                <a:off x="4145449" y="2289635"/>
                <a:ext cx="996517" cy="971551"/>
              </a:xfrm>
              <a:prstGeom prst="ellipse">
                <a:avLst/>
              </a:prstGeom>
              <a:solidFill>
                <a:schemeClr val="accent5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4284139" y="2413460"/>
                <a:ext cx="6941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1"/>
                    </a:solidFill>
                  </a:rPr>
                  <a:t>2023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4242092" y="2606847"/>
                <a:ext cx="100012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kern="0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59</a:t>
                </a:r>
                <a:r>
                  <a:rPr lang="en-US" sz="2000" b="1" kern="0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%</a:t>
                </a:r>
              </a:p>
            </p:txBody>
          </p:sp>
        </p:grpSp>
        <p:grpSp>
          <p:nvGrpSpPr>
            <p:cNvPr id="52" name="Group 51"/>
            <p:cNvGrpSpPr/>
            <p:nvPr/>
          </p:nvGrpSpPr>
          <p:grpSpPr>
            <a:xfrm>
              <a:off x="7178264" y="4802126"/>
              <a:ext cx="1140054" cy="971551"/>
              <a:chOff x="7178264" y="4802126"/>
              <a:chExt cx="1140054" cy="971551"/>
            </a:xfrm>
          </p:grpSpPr>
          <p:sp>
            <p:nvSpPr>
              <p:cNvPr id="29" name="Oval 28"/>
              <p:cNvSpPr/>
              <p:nvPr/>
            </p:nvSpPr>
            <p:spPr>
              <a:xfrm>
                <a:off x="7178264" y="4802126"/>
                <a:ext cx="996517" cy="971551"/>
              </a:xfrm>
              <a:prstGeom prst="ellipse">
                <a:avLst/>
              </a:prstGeom>
              <a:solidFill>
                <a:schemeClr val="accent5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7318194" y="5122227"/>
                <a:ext cx="100012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kern="0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93</a:t>
                </a:r>
                <a:r>
                  <a:rPr lang="en-US" sz="2000" b="1" kern="0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%</a:t>
                </a: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7325086" y="4925951"/>
                <a:ext cx="6941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1"/>
                    </a:solidFill>
                  </a:rPr>
                  <a:t>2023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10" name="TextBox 10"/>
          <p:cNvSpPr txBox="1">
            <a:spLocks noChangeArrowheads="1"/>
          </p:cNvSpPr>
          <p:nvPr/>
        </p:nvSpPr>
        <p:spPr bwMode="auto">
          <a:xfrm>
            <a:off x="-47087" y="0"/>
            <a:ext cx="9307547" cy="646331"/>
          </a:xfrm>
          <a:prstGeom prst="rect">
            <a:avLst/>
          </a:prstGeom>
          <a:solidFill>
            <a:schemeClr val="accent5">
              <a:lumMod val="75000"/>
              <a:alpha val="8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600" b="1" dirty="0" smtClean="0">
                <a:solidFill>
                  <a:srgbClr val="FFFFFF"/>
                </a:solidFill>
                <a:effectLst>
                  <a:outerShdw blurRad="38100" dist="38100" dir="2700000" algn="tl" rotWithShape="0">
                    <a:srgbClr val="000000"/>
                  </a:outerShdw>
                </a:effectLst>
                <a:latin typeface="Tahoma" charset="0"/>
                <a:cs typeface="Tahoma" charset="0"/>
              </a:rPr>
              <a:t>Combined 2015 Air Emissions Results</a:t>
            </a:r>
            <a:endParaRPr lang="en-US" sz="3600" b="1" dirty="0">
              <a:solidFill>
                <a:srgbClr val="FFFFFF"/>
              </a:solidFill>
              <a:effectLst>
                <a:outerShdw blurRad="38100" dist="38100" dir="2700000" algn="tl" rotWithShape="0">
                  <a:srgbClr val="000000"/>
                </a:outerShdw>
              </a:effectLst>
              <a:latin typeface="Tahoma" charset="0"/>
              <a:cs typeface="Tahoma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6649383"/>
            <a:ext cx="9149826" cy="208618"/>
          </a:xfrm>
          <a:prstGeom prst="rect">
            <a:avLst/>
          </a:prstGeom>
          <a:solidFill>
            <a:srgbClr val="3D89A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417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lean Trucks-67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503" r="-145"/>
          <a:stretch/>
        </p:blipFill>
        <p:spPr>
          <a:xfrm>
            <a:off x="0" y="-173789"/>
            <a:ext cx="9157367" cy="631827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5473005"/>
            <a:ext cx="9144000" cy="161890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Ins="365760">
            <a:spAutoFit/>
          </a:bodyPr>
          <a:lstStyle/>
          <a:p>
            <a:pPr marL="569913" indent="-223838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2000" b="1" dirty="0">
                <a:solidFill>
                  <a:schemeClr val="bg1"/>
                </a:solidFill>
                <a:latin typeface="Tahoma"/>
                <a:cs typeface="Tahoma"/>
              </a:rPr>
              <a:t>Advance the Clean Trucks Program </a:t>
            </a:r>
            <a:r>
              <a:rPr lang="en-US" sz="2000" b="1" dirty="0" smtClean="0">
                <a:solidFill>
                  <a:schemeClr val="bg1"/>
                </a:solidFill>
                <a:latin typeface="Tahoma"/>
                <a:cs typeface="Tahoma"/>
              </a:rPr>
              <a:t>and </a:t>
            </a:r>
            <a:r>
              <a:rPr lang="en-US" sz="2000" b="1" dirty="0">
                <a:solidFill>
                  <a:schemeClr val="bg1"/>
                </a:solidFill>
                <a:latin typeface="Tahoma"/>
                <a:cs typeface="Tahoma"/>
              </a:rPr>
              <a:t>transition to zero-emission trucks by </a:t>
            </a:r>
            <a:r>
              <a:rPr lang="en-US" sz="2000" b="1" dirty="0" smtClean="0">
                <a:solidFill>
                  <a:schemeClr val="bg1"/>
                </a:solidFill>
                <a:latin typeface="Tahoma"/>
                <a:cs typeface="Tahoma"/>
              </a:rPr>
              <a:t>2035</a:t>
            </a:r>
          </a:p>
          <a:p>
            <a:pPr marL="569913" indent="-223838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en-US" sz="2000" b="1" dirty="0">
              <a:solidFill>
                <a:schemeClr val="bg1"/>
              </a:solidFill>
              <a:latin typeface="Tahoma"/>
              <a:cs typeface="Tahoma"/>
            </a:endParaRPr>
          </a:p>
          <a:p>
            <a:pPr marL="569913" indent="-223838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2000" b="1" dirty="0" smtClean="0">
                <a:solidFill>
                  <a:schemeClr val="bg1"/>
                </a:solidFill>
                <a:latin typeface="Tahoma"/>
                <a:cs typeface="Tahoma"/>
              </a:rPr>
              <a:t>Adopt </a:t>
            </a:r>
            <a:r>
              <a:rPr lang="en-US" sz="2000" b="1" dirty="0">
                <a:solidFill>
                  <a:schemeClr val="bg1"/>
                </a:solidFill>
                <a:latin typeface="Tahoma"/>
                <a:cs typeface="Tahoma"/>
              </a:rPr>
              <a:t>a “Green Truck Priority” program at </a:t>
            </a:r>
            <a:r>
              <a:rPr lang="en-US" sz="2000" b="1" dirty="0" smtClean="0">
                <a:solidFill>
                  <a:schemeClr val="bg1"/>
                </a:solidFill>
                <a:latin typeface="Tahoma"/>
                <a:cs typeface="Tahoma"/>
              </a:rPr>
              <a:t>terminals to accelerate deployment of zero and near-zero emission trucks</a:t>
            </a:r>
          </a:p>
          <a:p>
            <a:pPr marL="569913" indent="-223838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38100" y="0"/>
            <a:ext cx="9182100" cy="954107"/>
          </a:xfrm>
          <a:prstGeom prst="rect">
            <a:avLst/>
          </a:prstGeom>
          <a:solidFill>
            <a:schemeClr val="accent5">
              <a:lumMod val="75000"/>
              <a:alpha val="80000"/>
            </a:schemeClr>
          </a:solidFill>
        </p:spPr>
        <p:txBody>
          <a:bodyPr wrap="square" lIns="457200" tIns="91440" rIns="457200" bIns="91440">
            <a:spAutoFit/>
          </a:bodyPr>
          <a:lstStyle/>
          <a:p>
            <a:pPr defTabSz="914400">
              <a:defRPr/>
            </a:pPr>
            <a:r>
              <a:rPr lang="en-US" sz="4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ea typeface="Tahoma" pitchFamily="34" charset="0"/>
                <a:cs typeface="Tahoma"/>
              </a:rPr>
              <a:t>Heavy-Duty Trucks</a:t>
            </a:r>
            <a:endParaRPr lang="en-US" sz="4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/>
              <a:ea typeface="Tahoma" pitchFamily="34" charset="0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926633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SCPaloma-375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3365"/>
            <a:ext cx="9144000" cy="6096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400" y="0"/>
            <a:ext cx="9169400" cy="954107"/>
          </a:xfrm>
          <a:prstGeom prst="rect">
            <a:avLst/>
          </a:prstGeom>
          <a:solidFill>
            <a:schemeClr val="accent5">
              <a:lumMod val="75000"/>
              <a:alpha val="80000"/>
            </a:schemeClr>
          </a:solidFill>
        </p:spPr>
        <p:txBody>
          <a:bodyPr wrap="square" lIns="457200" tIns="91440" rIns="457200" bIns="91440">
            <a:spAutoFit/>
          </a:bodyPr>
          <a:lstStyle/>
          <a:p>
            <a:pPr defTabSz="914400">
              <a:defRPr/>
            </a:pPr>
            <a:r>
              <a:rPr lang="en-US" sz="4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ea typeface="Tahoma" pitchFamily="34" charset="0"/>
                <a:cs typeface="Tahoma"/>
              </a:rPr>
              <a:t>T</a:t>
            </a:r>
            <a:r>
              <a:rPr lang="en-US" sz="4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ea typeface="Tahoma" pitchFamily="34" charset="0"/>
                <a:cs typeface="Tahoma"/>
              </a:rPr>
              <a:t>erminal Equipment</a:t>
            </a:r>
            <a:endParaRPr lang="en-US" sz="4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/>
              <a:ea typeface="Tahoma" pitchFamily="34" charset="0"/>
              <a:cs typeface="Tahom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5747448"/>
            <a:ext cx="9194800" cy="1107996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Ins="365760">
            <a:spAutoFit/>
          </a:bodyPr>
          <a:lstStyle/>
          <a:p>
            <a:pPr marL="690563" indent="-346075">
              <a:lnSpc>
                <a:spcPct val="110000"/>
              </a:lnSpc>
              <a:buFont typeface="Arial" panose="020B0604020202020204" pitchFamily="34" charset="0"/>
              <a:buChar char="•"/>
              <a:defRPr/>
            </a:pPr>
            <a:r>
              <a:rPr lang="en-US" sz="2000" b="1" dirty="0" smtClean="0">
                <a:solidFill>
                  <a:schemeClr val="bg1"/>
                </a:solidFill>
                <a:latin typeface="Tahoma"/>
                <a:cs typeface="Tahoma"/>
              </a:rPr>
              <a:t>Transition </a:t>
            </a:r>
            <a:r>
              <a:rPr lang="en-US" sz="2000" b="1" dirty="0">
                <a:solidFill>
                  <a:schemeClr val="bg1"/>
                </a:solidFill>
                <a:latin typeface="Tahoma"/>
                <a:cs typeface="Tahoma"/>
              </a:rPr>
              <a:t>to zero emissions terminal equipment by </a:t>
            </a:r>
            <a:r>
              <a:rPr lang="en-US" sz="2000" b="1" dirty="0" smtClean="0">
                <a:solidFill>
                  <a:schemeClr val="bg1"/>
                </a:solidFill>
                <a:latin typeface="Tahoma"/>
                <a:cs typeface="Tahoma"/>
              </a:rPr>
              <a:t>2030</a:t>
            </a:r>
          </a:p>
          <a:p>
            <a:pPr marL="690563" indent="-346075">
              <a:lnSpc>
                <a:spcPct val="110000"/>
              </a:lnSpc>
              <a:buFont typeface="Arial" panose="020B0604020202020204" pitchFamily="34" charset="0"/>
              <a:buChar char="•"/>
              <a:defRPr/>
            </a:pP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/>
              <a:cs typeface="Tahoma"/>
            </a:endParaRPr>
          </a:p>
          <a:p>
            <a:pPr marL="690563" indent="-346075">
              <a:lnSpc>
                <a:spcPct val="110000"/>
              </a:lnSpc>
              <a:buFont typeface="Arial" panose="020B0604020202020204" pitchFamily="34" charset="0"/>
              <a:buChar char="•"/>
              <a:defRPr/>
            </a:pP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865467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rter Atkins - 150228_Maersk Ships_008_r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5400" y="889782"/>
            <a:ext cx="9169400" cy="439215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-25400" y="5020574"/>
            <a:ext cx="9169400" cy="1837426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lIns="457200" tIns="91440" rIns="457200" bIns="91440">
            <a:spAutoFit/>
          </a:bodyPr>
          <a:lstStyle/>
          <a:p>
            <a:pPr marL="285750" indent="-285750" defTabSz="914400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en-US" b="1" dirty="0" smtClean="0">
                <a:solidFill>
                  <a:prstClr val="white"/>
                </a:solidFill>
                <a:latin typeface="Tahoma"/>
                <a:ea typeface="Tahoma" pitchFamily="34" charset="0"/>
                <a:cs typeface="Tahoma"/>
              </a:rPr>
              <a:t>Expand vessel speed reduction compliance to 40 </a:t>
            </a:r>
            <a:r>
              <a:rPr lang="en-US" b="1" dirty="0">
                <a:solidFill>
                  <a:prstClr val="white"/>
                </a:solidFill>
                <a:latin typeface="Tahoma"/>
                <a:ea typeface="Tahoma" pitchFamily="34" charset="0"/>
                <a:cs typeface="Tahoma"/>
              </a:rPr>
              <a:t>nautical </a:t>
            </a:r>
            <a:r>
              <a:rPr lang="en-US" b="1" dirty="0" smtClean="0">
                <a:solidFill>
                  <a:prstClr val="white"/>
                </a:solidFill>
                <a:latin typeface="Tahoma"/>
                <a:ea typeface="Tahoma" pitchFamily="34" charset="0"/>
                <a:cs typeface="Tahoma"/>
              </a:rPr>
              <a:t>miles </a:t>
            </a:r>
            <a:endParaRPr lang="en-US" b="1" dirty="0">
              <a:solidFill>
                <a:prstClr val="white"/>
              </a:solidFill>
              <a:latin typeface="Tahoma"/>
              <a:ea typeface="Tahoma" pitchFamily="34" charset="0"/>
              <a:cs typeface="Tahoma"/>
            </a:endParaRPr>
          </a:p>
          <a:p>
            <a:pPr marL="285750" indent="-285750" defTabSz="914400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en-US" b="1" dirty="0" smtClean="0">
                <a:solidFill>
                  <a:prstClr val="white"/>
                </a:solidFill>
                <a:latin typeface="Tahoma"/>
                <a:ea typeface="Tahoma" pitchFamily="34" charset="0"/>
                <a:cs typeface="Tahoma"/>
              </a:rPr>
              <a:t>Use at-berth </a:t>
            </a:r>
            <a:r>
              <a:rPr lang="en-US" b="1" dirty="0">
                <a:solidFill>
                  <a:prstClr val="white"/>
                </a:solidFill>
                <a:latin typeface="Tahoma"/>
                <a:ea typeface="Tahoma" pitchFamily="34" charset="0"/>
                <a:cs typeface="Tahoma"/>
              </a:rPr>
              <a:t>emission reduction </a:t>
            </a:r>
            <a:r>
              <a:rPr lang="en-US" b="1" dirty="0" smtClean="0">
                <a:solidFill>
                  <a:prstClr val="white"/>
                </a:solidFill>
                <a:latin typeface="Tahoma"/>
                <a:ea typeface="Tahoma" pitchFamily="34" charset="0"/>
                <a:cs typeface="Tahoma"/>
              </a:rPr>
              <a:t>technologies </a:t>
            </a:r>
          </a:p>
          <a:p>
            <a:pPr marL="285750" indent="-285750" defTabSz="914400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en-US" b="1" dirty="0" smtClean="0">
                <a:solidFill>
                  <a:prstClr val="white"/>
                </a:solidFill>
                <a:latin typeface="Tahoma"/>
                <a:ea typeface="Tahoma" pitchFamily="34" charset="0"/>
                <a:cs typeface="Tahoma"/>
              </a:rPr>
              <a:t>Incentivize energy </a:t>
            </a:r>
            <a:r>
              <a:rPr lang="en-US" b="1" dirty="0">
                <a:solidFill>
                  <a:prstClr val="white"/>
                </a:solidFill>
                <a:latin typeface="Tahoma"/>
                <a:ea typeface="Tahoma" pitchFamily="34" charset="0"/>
                <a:cs typeface="Tahoma"/>
              </a:rPr>
              <a:t>efficiency upgrades and </a:t>
            </a:r>
            <a:r>
              <a:rPr lang="en-US" b="1" dirty="0" smtClean="0">
                <a:solidFill>
                  <a:prstClr val="white"/>
                </a:solidFill>
                <a:latin typeface="Tahoma"/>
                <a:ea typeface="Tahoma" pitchFamily="34" charset="0"/>
                <a:cs typeface="Tahoma"/>
              </a:rPr>
              <a:t>clean technologies</a:t>
            </a:r>
            <a:endParaRPr lang="en-US" b="1" dirty="0">
              <a:solidFill>
                <a:prstClr val="white"/>
              </a:solidFill>
              <a:latin typeface="Tahoma"/>
              <a:ea typeface="Tahoma" pitchFamily="34" charset="0"/>
              <a:cs typeface="Tahoma"/>
            </a:endParaRPr>
          </a:p>
          <a:p>
            <a:pPr marL="285750" indent="-285750" defTabSz="914400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en-US" b="1" dirty="0" smtClean="0">
                <a:solidFill>
                  <a:prstClr val="white"/>
                </a:solidFill>
                <a:latin typeface="Tahoma"/>
                <a:ea typeface="Tahoma" pitchFamily="34" charset="0"/>
                <a:cs typeface="Tahoma"/>
              </a:rPr>
              <a:t>Develop </a:t>
            </a:r>
            <a:r>
              <a:rPr lang="en-US" b="1" dirty="0">
                <a:solidFill>
                  <a:prstClr val="white"/>
                </a:solidFill>
                <a:latin typeface="Tahoma"/>
                <a:ea typeface="Tahoma" pitchFamily="34" charset="0"/>
                <a:cs typeface="Tahoma"/>
              </a:rPr>
              <a:t>a Clean Ship Program to transition the oldest, most polluting ships out of the </a:t>
            </a:r>
            <a:r>
              <a:rPr lang="en-US" b="1" dirty="0" smtClean="0">
                <a:solidFill>
                  <a:prstClr val="white"/>
                </a:solidFill>
                <a:latin typeface="Tahoma"/>
                <a:ea typeface="Tahoma" pitchFamily="34" charset="0"/>
                <a:cs typeface="Tahoma"/>
              </a:rPr>
              <a:t>fleet</a:t>
            </a:r>
            <a:endParaRPr lang="en-US" b="1" dirty="0">
              <a:solidFill>
                <a:prstClr val="white"/>
              </a:solidFill>
              <a:latin typeface="Tahoma"/>
              <a:ea typeface="Tahoma" pitchFamily="34" charset="0"/>
              <a:cs typeface="Tahom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12700" y="-6812"/>
            <a:ext cx="9169400" cy="923330"/>
          </a:xfrm>
          <a:prstGeom prst="rect">
            <a:avLst/>
          </a:prstGeom>
          <a:solidFill>
            <a:schemeClr val="accent5">
              <a:lumMod val="75000"/>
              <a:alpha val="78000"/>
            </a:schemeClr>
          </a:solidFill>
        </p:spPr>
        <p:txBody>
          <a:bodyPr wrap="square" lIns="457200" tIns="91440" rIns="457200" bIns="91440">
            <a:spAutoFit/>
          </a:bodyPr>
          <a:lstStyle/>
          <a:p>
            <a:pPr defTabSz="914400">
              <a:defRPr/>
            </a:pPr>
            <a:r>
              <a:rPr lang="en-US" sz="4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ea typeface="Tahoma" pitchFamily="34" charset="0"/>
                <a:cs typeface="Tahoma"/>
              </a:rPr>
              <a:t>Ocean-Going Vessels</a:t>
            </a:r>
          </a:p>
        </p:txBody>
      </p:sp>
    </p:spTree>
    <p:extLst>
      <p:ext uri="{BB962C8B-B14F-4D97-AF65-F5344CB8AC3E}">
        <p14:creationId xmlns:p14="http://schemas.microsoft.com/office/powerpoint/2010/main" val="4105989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AAP PowerPoint10_1_153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8621" y="2517125"/>
            <a:ext cx="8985379" cy="4340875"/>
          </a:xfrm>
        </p:spPr>
        <p:txBody>
          <a:bodyPr>
            <a:normAutofit/>
          </a:bodyPr>
          <a:lstStyle/>
          <a:p>
            <a:pPr marL="455612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  <a:latin typeface="Tahoma"/>
                <a:cs typeface="Tahoma"/>
              </a:rPr>
              <a:t>Expand use of on-dock rail</a:t>
            </a:r>
          </a:p>
          <a:p>
            <a:pPr marL="455612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  <a:latin typeface="Tahoma"/>
                <a:cs typeface="Tahoma"/>
              </a:rPr>
              <a:t>Accelerate deployment of cleaner harbor craft engines</a:t>
            </a:r>
          </a:p>
          <a:p>
            <a:pPr marL="455612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  <a:latin typeface="Tahoma"/>
                <a:cs typeface="Tahoma"/>
              </a:rPr>
              <a:t>Encourage improvements in freight efficiencies</a:t>
            </a:r>
          </a:p>
          <a:p>
            <a:pPr marL="455612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  <a:latin typeface="Tahoma"/>
                <a:cs typeface="Tahoma"/>
              </a:rPr>
              <a:t>Develop Green Terminal Recognition Program</a:t>
            </a:r>
          </a:p>
          <a:p>
            <a:pPr marL="455612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  <a:latin typeface="Tahoma"/>
                <a:cs typeface="Tahoma"/>
              </a:rPr>
              <a:t>Ensure energy infrastructure is available to support use of cleaner technologies</a:t>
            </a:r>
          </a:p>
          <a:p>
            <a:pPr marL="112712" indent="0">
              <a:spcBef>
                <a:spcPts val="600"/>
              </a:spcBef>
              <a:spcAft>
                <a:spcPts val="1200"/>
              </a:spcAft>
              <a:buNone/>
            </a:pPr>
            <a:endParaRPr lang="en-US" sz="2000" b="1" dirty="0">
              <a:latin typeface="Tahoma"/>
              <a:cs typeface="Tahom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" y="1656404"/>
            <a:ext cx="9144000" cy="569387"/>
          </a:xfrm>
          <a:prstGeom prst="rect">
            <a:avLst/>
          </a:prstGeom>
          <a:solidFill>
            <a:schemeClr val="accent5">
              <a:lumMod val="75000"/>
              <a:alpha val="79000"/>
            </a:schemeClr>
          </a:solidFill>
        </p:spPr>
        <p:txBody>
          <a:bodyPr wrap="square" lIns="457200" tIns="91440" rIns="457200" bIns="91440">
            <a:spAutoFit/>
          </a:bodyPr>
          <a:lstStyle/>
          <a:p>
            <a:pPr algn="ctr"/>
            <a:r>
              <a:rPr lang="en-US" sz="2500" b="1" dirty="0" smtClean="0">
                <a:solidFill>
                  <a:schemeClr val="bg1"/>
                </a:solidFill>
                <a:latin typeface="Tahoma"/>
                <a:cs typeface="Tahoma"/>
              </a:rPr>
              <a:t>Additional Draft 2017 CAAP Highlights</a:t>
            </a:r>
            <a:endParaRPr lang="en-US" sz="2500" b="1" dirty="0">
              <a:solidFill>
                <a:schemeClr val="bg1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68747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38350" y="2667000"/>
            <a:ext cx="4676775" cy="17640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Clouds.jpg"/>
          <p:cNvPicPr>
            <a:picLocks noChangeAspect="1"/>
          </p:cNvPicPr>
          <p:nvPr/>
        </p:nvPicPr>
        <p:blipFill rotWithShape="1">
          <a:blip r:embed="rId3" cstate="email">
            <a:alphaModFix amt="53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6456" y="-10471"/>
            <a:ext cx="9196913" cy="6893298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649383"/>
            <a:ext cx="9149826" cy="208618"/>
          </a:xfrm>
          <a:prstGeom prst="rect">
            <a:avLst/>
          </a:prstGeom>
          <a:solidFill>
            <a:srgbClr val="3D89A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" y="-10471"/>
            <a:ext cx="9144000" cy="923330"/>
          </a:xfrm>
          <a:prstGeom prst="rect">
            <a:avLst/>
          </a:prstGeom>
          <a:solidFill>
            <a:schemeClr val="accent5">
              <a:lumMod val="75000"/>
              <a:alpha val="79000"/>
            </a:schemeClr>
          </a:solidFill>
        </p:spPr>
        <p:txBody>
          <a:bodyPr wrap="square" lIns="457200" tIns="91440" rIns="457200" bIns="9144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Tahoma"/>
                <a:cs typeface="Tahoma"/>
              </a:rPr>
              <a:t>Outreach To Date </a:t>
            </a:r>
            <a:endParaRPr lang="en-US" sz="4800" b="1" dirty="0">
              <a:solidFill>
                <a:schemeClr val="bg1"/>
              </a:solidFill>
              <a:latin typeface="Tahoma"/>
              <a:cs typeface="Tahoma"/>
            </a:endParaRPr>
          </a:p>
        </p:txBody>
      </p:sp>
      <p:sp>
        <p:nvSpPr>
          <p:cNvPr id="9" name="Oval 8"/>
          <p:cNvSpPr/>
          <p:nvPr/>
        </p:nvSpPr>
        <p:spPr>
          <a:xfrm>
            <a:off x="271460" y="1597332"/>
            <a:ext cx="3286125" cy="1704975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Community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-123826" y="3070765"/>
            <a:ext cx="3286125" cy="1704975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Environmental Organizations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471487" y="4359507"/>
            <a:ext cx="3286125" cy="1704975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Railroads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2788180" y="5090065"/>
            <a:ext cx="3286125" cy="1704975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Marine Terminal Operators</a:t>
            </a: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5362573" y="4359508"/>
            <a:ext cx="3286125" cy="1704975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Greater Los Angeles Business Community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5981698" y="2906072"/>
            <a:ext cx="3286125" cy="1704975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Shipping Lines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5210174" y="1685925"/>
            <a:ext cx="3286125" cy="1704975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Trucking</a:t>
            </a:r>
            <a:r>
              <a:rPr lang="en-US" dirty="0" smtClean="0"/>
              <a:t> </a:t>
            </a:r>
            <a:r>
              <a:rPr lang="en-US" sz="2400" dirty="0" smtClean="0"/>
              <a:t>Industry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2819398" y="931909"/>
            <a:ext cx="3286125" cy="1704975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Environmental Regulatory Agencies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0826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AAP PowerPoint10_1_153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9331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2244" y="2871791"/>
            <a:ext cx="7858124" cy="1581150"/>
          </a:xfrm>
          <a:ln>
            <a:noFill/>
          </a:ln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7200" b="1" dirty="0" smtClean="0">
                <a:solidFill>
                  <a:schemeClr val="accent5">
                    <a:lumMod val="75000"/>
                  </a:schemeClr>
                </a:solidFill>
                <a:latin typeface="Tahoma"/>
                <a:cs typeface="Tahoma"/>
              </a:rPr>
              <a:t>zero-emissions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en-US" sz="7200" b="1" dirty="0">
              <a:solidFill>
                <a:schemeClr val="accent5">
                  <a:lumMod val="75000"/>
                </a:schemeClr>
              </a:solidFill>
              <a:latin typeface="Tahoma"/>
              <a:cs typeface="Tahom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656403"/>
            <a:ext cx="9144000" cy="569387"/>
          </a:xfrm>
          <a:prstGeom prst="rect">
            <a:avLst/>
          </a:prstGeom>
          <a:solidFill>
            <a:schemeClr val="accent5">
              <a:lumMod val="75000"/>
              <a:alpha val="79000"/>
            </a:schemeClr>
          </a:solidFill>
        </p:spPr>
        <p:txBody>
          <a:bodyPr wrap="square" lIns="457200" tIns="91440" rIns="457200" bIns="91440">
            <a:spAutoFit/>
          </a:bodyPr>
          <a:lstStyle/>
          <a:p>
            <a:pPr algn="ctr"/>
            <a:r>
              <a:rPr lang="en-US" sz="2500" b="1" dirty="0" smtClean="0">
                <a:solidFill>
                  <a:schemeClr val="bg1"/>
                </a:solidFill>
                <a:latin typeface="Tahoma"/>
                <a:cs typeface="Tahoma"/>
              </a:rPr>
              <a:t>Recurring Themes</a:t>
            </a:r>
            <a:endParaRPr lang="en-US" sz="2500" b="1" dirty="0">
              <a:solidFill>
                <a:schemeClr val="bg1"/>
              </a:solidFill>
              <a:latin typeface="Tahoma"/>
              <a:cs typeface="Tahoma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93620" y="4362452"/>
            <a:ext cx="8216980" cy="82867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buFont typeface="Arial"/>
              <a:buNone/>
            </a:pPr>
            <a:r>
              <a:rPr lang="en-US" sz="54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ahoma"/>
                <a:cs typeface="Tahoma"/>
              </a:rPr>
              <a:t>community</a:t>
            </a:r>
            <a:r>
              <a:rPr lang="en-US" sz="60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ahoma"/>
                <a:cs typeface="Tahoma"/>
              </a:rPr>
              <a:t> health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Font typeface="Arial"/>
              <a:buNone/>
            </a:pPr>
            <a:endParaRPr lang="en-US" sz="6000" b="1" dirty="0">
              <a:solidFill>
                <a:schemeClr val="accent5">
                  <a:lumMod val="60000"/>
                  <a:lumOff val="40000"/>
                </a:schemeClr>
              </a:solidFill>
              <a:latin typeface="Tahoma"/>
              <a:cs typeface="Tahoma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137125" y="2831402"/>
            <a:ext cx="2786618" cy="80962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buFont typeface="Arial"/>
              <a:buNone/>
            </a:pP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  <a:latin typeface="Tahoma"/>
                <a:cs typeface="Tahoma"/>
              </a:rPr>
              <a:t>interim targets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Font typeface="Arial"/>
              <a:buNone/>
            </a:pPr>
            <a:endParaRPr lang="en-US" sz="2600" b="1" dirty="0">
              <a:solidFill>
                <a:schemeClr val="accent5">
                  <a:lumMod val="75000"/>
                </a:schemeClr>
              </a:solidFill>
              <a:latin typeface="Tahoma"/>
              <a:cs typeface="Tahoma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 rot="16200000">
            <a:off x="-1226050" y="3039347"/>
            <a:ext cx="2993282" cy="88408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buFont typeface="Arial"/>
              <a:buNone/>
            </a:pPr>
            <a:r>
              <a:rPr lang="en-US" sz="6600" b="1" dirty="0" smtClean="0">
                <a:solidFill>
                  <a:schemeClr val="accent5">
                    <a:lumMod val="50000"/>
                  </a:schemeClr>
                </a:solidFill>
                <a:latin typeface="Tahoma"/>
                <a:cs typeface="Tahoma"/>
              </a:rPr>
              <a:t>costs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Font typeface="Arial"/>
              <a:buNone/>
            </a:pPr>
            <a:endParaRPr lang="en-US" sz="6600" b="1" dirty="0">
              <a:solidFill>
                <a:schemeClr val="accent5">
                  <a:lumMod val="50000"/>
                </a:schemeClr>
              </a:solidFill>
              <a:latin typeface="Tahoma"/>
              <a:cs typeface="Tahoma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638675" y="4245989"/>
            <a:ext cx="2490787" cy="72910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buFont typeface="Arial"/>
              <a:buNone/>
            </a:pPr>
            <a:r>
              <a:rPr lang="en-US" sz="24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ahoma"/>
                <a:cs typeface="Tahoma"/>
              </a:rPr>
              <a:t>more time to plan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Font typeface="Arial"/>
              <a:buNone/>
            </a:pPr>
            <a:endParaRPr lang="en-US" sz="2600" b="1" dirty="0">
              <a:solidFill>
                <a:schemeClr val="accent5">
                  <a:lumMod val="60000"/>
                  <a:lumOff val="40000"/>
                </a:schemeClr>
              </a:solidFill>
              <a:latin typeface="Tahoma"/>
              <a:cs typeface="Tahoma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1459150" y="2178165"/>
            <a:ext cx="3501273" cy="72948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/>
              <a:buNone/>
            </a:pPr>
            <a:r>
              <a:rPr lang="en-US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ahoma"/>
                <a:cs typeface="Tahoma"/>
              </a:rPr>
              <a:t>accountability</a:t>
            </a:r>
          </a:p>
          <a:p>
            <a:pPr marL="0" indent="0">
              <a:lnSpc>
                <a:spcPct val="150000"/>
              </a:lnSpc>
              <a:buFont typeface="Arial"/>
              <a:buNone/>
            </a:pPr>
            <a:endParaRPr lang="en-US" b="1" dirty="0">
              <a:latin typeface="Tahoma"/>
              <a:cs typeface="Tahoma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1459150" y="5377302"/>
            <a:ext cx="5997100" cy="72910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buFont typeface="Arial"/>
              <a:buNone/>
            </a:pP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Tahoma"/>
                <a:cs typeface="Tahoma"/>
              </a:rPr>
              <a:t>economic competitiveness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Font typeface="Arial"/>
              <a:buNone/>
            </a:pPr>
            <a:endParaRPr lang="en-US" b="1" dirty="0">
              <a:solidFill>
                <a:schemeClr val="accent5">
                  <a:lumMod val="50000"/>
                </a:schemeClr>
              </a:solidFill>
              <a:latin typeface="Tahoma"/>
              <a:cs typeface="Tahoma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4502110" y="2600252"/>
            <a:ext cx="3548618" cy="82867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buFont typeface="Arial"/>
              <a:buNone/>
            </a:pP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Tahoma"/>
                <a:cs typeface="Tahoma"/>
              </a:rPr>
              <a:t>infrastructure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Font typeface="Arial"/>
              <a:buNone/>
            </a:pPr>
            <a:endParaRPr lang="en-US" sz="3600" b="1" dirty="0">
              <a:latin typeface="Tahoma"/>
              <a:cs typeface="Tahoma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 rot="16200000">
            <a:off x="6995562" y="4888375"/>
            <a:ext cx="2182328" cy="82867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buFont typeface="Arial"/>
              <a:buNone/>
            </a:pPr>
            <a:r>
              <a:rPr lang="en-US" sz="24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Tahoma"/>
                <a:cs typeface="Tahoma"/>
              </a:rPr>
              <a:t>more detail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Font typeface="Arial"/>
              <a:buNone/>
            </a:pPr>
            <a:endParaRPr lang="en-US" sz="2600" b="1" dirty="0">
              <a:solidFill>
                <a:schemeClr val="accent5">
                  <a:lumMod val="40000"/>
                  <a:lumOff val="60000"/>
                </a:schemeClr>
              </a:solidFill>
              <a:latin typeface="Tahoma"/>
              <a:cs typeface="Tahoma"/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 rot="16200000">
            <a:off x="5824260" y="4375507"/>
            <a:ext cx="3225880" cy="82867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buFont typeface="Arial"/>
              <a:buNone/>
            </a:pP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latin typeface="Tahoma"/>
                <a:cs typeface="Tahoma"/>
              </a:rPr>
              <a:t>technology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Font typeface="Arial"/>
              <a:buNone/>
            </a:pPr>
            <a:endParaRPr lang="en-US" sz="2800" b="1" dirty="0">
              <a:solidFill>
                <a:schemeClr val="accent5">
                  <a:lumMod val="75000"/>
                </a:schemeClr>
              </a:solidFill>
              <a:latin typeface="Tahoma"/>
              <a:cs typeface="Tahoma"/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 rot="16200000">
            <a:off x="6486526" y="3901984"/>
            <a:ext cx="4181475" cy="82867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buFont typeface="Arial"/>
              <a:buNone/>
            </a:pPr>
            <a:r>
              <a:rPr lang="en-US" sz="24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ahoma"/>
                <a:cs typeface="Tahoma"/>
              </a:rPr>
              <a:t>regulatory coordination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Font typeface="Arial"/>
              <a:buNone/>
            </a:pPr>
            <a:endParaRPr lang="en-US" sz="2400" b="1" dirty="0">
              <a:solidFill>
                <a:schemeClr val="accent5">
                  <a:lumMod val="60000"/>
                  <a:lumOff val="40000"/>
                </a:schemeClr>
              </a:solidFill>
              <a:latin typeface="Tahoma"/>
              <a:cs typeface="Tahoma"/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1222244" y="4245990"/>
            <a:ext cx="3715862" cy="82867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buFont typeface="Arial"/>
              <a:buNone/>
            </a:pP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Tahoma"/>
                <a:cs typeface="Tahoma"/>
              </a:rPr>
              <a:t>stakeholder process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Font typeface="Arial"/>
              <a:buNone/>
            </a:pPr>
            <a:endParaRPr lang="en-US" sz="2400" b="1" dirty="0">
              <a:solidFill>
                <a:schemeClr val="accent5">
                  <a:lumMod val="50000"/>
                </a:schemeClr>
              </a:solidFill>
              <a:latin typeface="Tahoma"/>
              <a:cs typeface="Tahoma"/>
            </a:endParaRP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917494" y="5922389"/>
            <a:ext cx="3225880" cy="82867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buFont typeface="Arial"/>
              <a:buNone/>
            </a:pPr>
            <a:r>
              <a:rPr lang="en-US" sz="24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Tahoma"/>
                <a:cs typeface="Tahoma"/>
              </a:rPr>
              <a:t>transparency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Font typeface="Arial"/>
              <a:buNone/>
            </a:pPr>
            <a:endParaRPr lang="en-US" sz="2600" b="1" dirty="0">
              <a:latin typeface="Tahoma"/>
              <a:cs typeface="Tahoma"/>
            </a:endParaRPr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4785201" y="2193280"/>
            <a:ext cx="3715862" cy="82867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buFont typeface="Arial"/>
              <a:buNone/>
            </a:pP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Tahoma"/>
                <a:cs typeface="Tahoma"/>
              </a:rPr>
              <a:t>feasibility assessments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Font typeface="Arial"/>
              <a:buNone/>
            </a:pPr>
            <a:endParaRPr lang="en-US" sz="2400" b="1" dirty="0">
              <a:solidFill>
                <a:schemeClr val="accent5">
                  <a:lumMod val="50000"/>
                </a:schemeClr>
              </a:solidFill>
              <a:latin typeface="Tahoma"/>
              <a:cs typeface="Tahoma"/>
            </a:endParaRPr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3413601" y="6011153"/>
            <a:ext cx="3715862" cy="82867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buFont typeface="Arial"/>
              <a:buNone/>
            </a:pP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  <a:latin typeface="Tahoma"/>
                <a:cs typeface="Tahoma"/>
              </a:rPr>
              <a:t>emission reductions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Font typeface="Arial"/>
              <a:buNone/>
            </a:pPr>
            <a:endParaRPr lang="en-US" sz="2400" b="1" dirty="0">
              <a:solidFill>
                <a:schemeClr val="accent5">
                  <a:lumMod val="75000"/>
                </a:schemeClr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281288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AAP PowerPoint10_1_153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5299" y="2331054"/>
            <a:ext cx="7499051" cy="4562841"/>
          </a:xfrm>
          <a:ln>
            <a:noFill/>
          </a:ln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Tahoma"/>
                <a:cs typeface="Tahoma"/>
              </a:rPr>
              <a:t>Preparing 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Tahoma"/>
                <a:cs typeface="Tahoma"/>
              </a:rPr>
              <a:t>updated Draft CAAP 2017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  <a:latin typeface="Tahoma"/>
                <a:cs typeface="Tahoma"/>
              </a:rPr>
              <a:t>Continue to seek input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  <a:latin typeface="Tahoma"/>
                <a:cs typeface="Tahoma"/>
              </a:rPr>
              <a:t>Respond to comments from stakeholders and modify strategies as needed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  <a:latin typeface="Tahoma"/>
                <a:cs typeface="Tahoma"/>
              </a:rPr>
              <a:t>Incorporate </a:t>
            </a:r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  <a:latin typeface="Tahoma"/>
                <a:cs typeface="Tahoma"/>
              </a:rPr>
              <a:t>information from additional </a:t>
            </a:r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  <a:latin typeface="Tahoma"/>
                <a:cs typeface="Tahoma"/>
              </a:rPr>
              <a:t>analyses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  <a:latin typeface="Tahoma"/>
                <a:cs typeface="Tahoma"/>
              </a:rPr>
              <a:t>Develop 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Tahoma"/>
                <a:cs typeface="Tahoma"/>
              </a:rPr>
              <a:t>supporting materials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Tahoma"/>
                <a:cs typeface="Tahoma"/>
              </a:rPr>
              <a:t>Monitor 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Tahoma"/>
                <a:cs typeface="Tahoma"/>
              </a:rPr>
              <a:t>and participate in regulatory efforts	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1656404"/>
            <a:ext cx="9144000" cy="569387"/>
          </a:xfrm>
          <a:prstGeom prst="rect">
            <a:avLst/>
          </a:prstGeom>
          <a:solidFill>
            <a:schemeClr val="accent5">
              <a:lumMod val="75000"/>
              <a:alpha val="79000"/>
            </a:schemeClr>
          </a:solidFill>
        </p:spPr>
        <p:txBody>
          <a:bodyPr wrap="square" lIns="457200" tIns="91440" rIns="457200" bIns="91440">
            <a:spAutoFit/>
          </a:bodyPr>
          <a:lstStyle/>
          <a:p>
            <a:pPr algn="ctr"/>
            <a:r>
              <a:rPr lang="en-US" sz="2500" b="1" dirty="0" smtClean="0">
                <a:solidFill>
                  <a:schemeClr val="bg1"/>
                </a:solidFill>
                <a:latin typeface="Tahoma"/>
                <a:cs typeface="Tahoma"/>
              </a:rPr>
              <a:t>Current Status</a:t>
            </a:r>
            <a:endParaRPr lang="en-US" sz="2500" b="1" dirty="0">
              <a:solidFill>
                <a:schemeClr val="bg1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698390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12557</TotalTime>
  <Words>326</Words>
  <Application>Microsoft Office PowerPoint</Application>
  <PresentationFormat>On-screen Show (4:3)</PresentationFormat>
  <Paragraphs>104</Paragraphs>
  <Slides>10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Trade Development &amp; Port Operations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Eden Parrish</dc:creator>
  <cp:lastModifiedBy>Tomley, Heather</cp:lastModifiedBy>
  <cp:revision>242</cp:revision>
  <dcterms:created xsi:type="dcterms:W3CDTF">2015-10-01T14:54:05Z</dcterms:created>
  <dcterms:modified xsi:type="dcterms:W3CDTF">2017-04-26T19:53:54Z</dcterms:modified>
</cp:coreProperties>
</file>